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10E0C5-EAE8-4C2C-9E8C-72FC39B93D69}" type="datetimeFigureOut">
              <a:rPr lang="it-IT" smtClean="0"/>
              <a:pPr/>
              <a:t>08/05/2016</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53ED80-18A9-4EBF-85C0-66B1B1BD402A}" type="slidenum">
              <a:rPr lang="it-IT" smtClean="0"/>
              <a:pPr/>
              <a:t>‹N›</a:t>
            </a:fld>
            <a:endParaRPr lang="it-IT"/>
          </a:p>
        </p:txBody>
      </p:sp>
    </p:spTree>
    <p:extLst>
      <p:ext uri="{BB962C8B-B14F-4D97-AF65-F5344CB8AC3E}">
        <p14:creationId xmlns:p14="http://schemas.microsoft.com/office/powerpoint/2010/main" val="1450725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00" dirty="0" smtClean="0">
                <a:solidFill>
                  <a:srgbClr val="000000"/>
                </a:solidFill>
              </a:rPr>
              <a:t>Modulo:</a:t>
            </a:r>
            <a:r>
              <a:rPr lang="it-IT" dirty="0" smtClean="0">
                <a:solidFill>
                  <a:srgbClr val="000000"/>
                </a:solidFill>
              </a:rPr>
              <a:t> </a:t>
            </a:r>
            <a:r>
              <a:rPr lang="it-IT" b="1" i="1" dirty="0" smtClean="0">
                <a:solidFill>
                  <a:srgbClr val="000000"/>
                </a:solidFill>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Lo Statuto del lavoratori</a:t>
            </a:r>
            <a:endParaRPr lang="it-IT" b="1" i="1" dirty="0" smtClean="0">
              <a:solidFill>
                <a:srgbClr val="000000"/>
              </a:solidFill>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1</a:t>
            </a:fld>
            <a:endParaRPr lang="it-IT"/>
          </a:p>
        </p:txBody>
      </p:sp>
    </p:spTree>
    <p:extLst>
      <p:ext uri="{BB962C8B-B14F-4D97-AF65-F5344CB8AC3E}">
        <p14:creationId xmlns:p14="http://schemas.microsoft.com/office/powerpoint/2010/main" val="39254181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Lo Statuto del lavoratori</a:t>
            </a: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10</a:t>
            </a:fld>
            <a:endParaRPr lang="it-IT"/>
          </a:p>
        </p:txBody>
      </p:sp>
    </p:spTree>
    <p:extLst>
      <p:ext uri="{BB962C8B-B14F-4D97-AF65-F5344CB8AC3E}">
        <p14:creationId xmlns:p14="http://schemas.microsoft.com/office/powerpoint/2010/main" val="3579392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Lo Statuto del lavoratori</a:t>
            </a: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11</a:t>
            </a:fld>
            <a:endParaRPr lang="it-IT"/>
          </a:p>
        </p:txBody>
      </p:sp>
    </p:spTree>
    <p:extLst>
      <p:ext uri="{BB962C8B-B14F-4D97-AF65-F5344CB8AC3E}">
        <p14:creationId xmlns:p14="http://schemas.microsoft.com/office/powerpoint/2010/main" val="3119096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smtClean="0">
                <a:solidFill>
                  <a:srgbClr val="000000"/>
                </a:solidFill>
                <a:latin typeface="Book Antiqua" panose="02040602050305030304" pitchFamily="18" charset="0"/>
              </a:rPr>
              <a:t>Lo Statuto del lavoratori</a:t>
            </a: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12</a:t>
            </a:fld>
            <a:endParaRPr lang="it-IT"/>
          </a:p>
        </p:txBody>
      </p:sp>
    </p:spTree>
    <p:extLst>
      <p:ext uri="{BB962C8B-B14F-4D97-AF65-F5344CB8AC3E}">
        <p14:creationId xmlns:p14="http://schemas.microsoft.com/office/powerpoint/2010/main" val="3776869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00" dirty="0" smtClean="0">
                <a:solidFill>
                  <a:srgbClr val="000000"/>
                </a:solidFill>
              </a:rPr>
              <a:t>Modulo:</a:t>
            </a:r>
            <a:r>
              <a:rPr lang="it-IT" dirty="0" smtClean="0">
                <a:solidFill>
                  <a:srgbClr val="000000"/>
                </a:solidFill>
              </a:rPr>
              <a:t> </a:t>
            </a:r>
            <a:r>
              <a:rPr lang="it-IT" b="1" i="1" dirty="0" smtClean="0">
                <a:solidFill>
                  <a:srgbClr val="000000"/>
                </a:solidFill>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Lo Statuto del lavoratori</a:t>
            </a:r>
            <a:endParaRPr lang="it-IT" b="1" i="1" dirty="0" smtClean="0">
              <a:solidFill>
                <a:srgbClr val="000000"/>
              </a:solidFill>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2</a:t>
            </a:fld>
            <a:endParaRPr lang="it-IT"/>
          </a:p>
        </p:txBody>
      </p:sp>
    </p:spTree>
    <p:extLst>
      <p:ext uri="{BB962C8B-B14F-4D97-AF65-F5344CB8AC3E}">
        <p14:creationId xmlns:p14="http://schemas.microsoft.com/office/powerpoint/2010/main" val="3711034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00" dirty="0" smtClean="0">
                <a:solidFill>
                  <a:srgbClr val="000000"/>
                </a:solidFill>
              </a:rPr>
              <a:t>Modulo:</a:t>
            </a:r>
            <a:r>
              <a:rPr lang="it-IT" dirty="0" smtClean="0">
                <a:solidFill>
                  <a:srgbClr val="000000"/>
                </a:solidFill>
              </a:rPr>
              <a:t> </a:t>
            </a:r>
            <a:r>
              <a:rPr lang="it-IT" b="1" i="1" dirty="0" smtClean="0">
                <a:solidFill>
                  <a:srgbClr val="000000"/>
                </a:solidFill>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Lo Statuto del lavoratori</a:t>
            </a:r>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3</a:t>
            </a:fld>
            <a:endParaRPr lang="it-IT"/>
          </a:p>
        </p:txBody>
      </p:sp>
    </p:spTree>
    <p:extLst>
      <p:ext uri="{BB962C8B-B14F-4D97-AF65-F5344CB8AC3E}">
        <p14:creationId xmlns:p14="http://schemas.microsoft.com/office/powerpoint/2010/main" val="41804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00" dirty="0" smtClean="0">
                <a:solidFill>
                  <a:srgbClr val="000000"/>
                </a:solidFill>
              </a:rPr>
              <a:t>Modulo:</a:t>
            </a:r>
            <a:r>
              <a:rPr lang="it-IT" dirty="0" smtClean="0">
                <a:solidFill>
                  <a:srgbClr val="000000"/>
                </a:solidFill>
              </a:rPr>
              <a:t> </a:t>
            </a:r>
            <a:r>
              <a:rPr lang="it-IT" b="1" i="1" dirty="0" smtClean="0">
                <a:solidFill>
                  <a:srgbClr val="000000"/>
                </a:solidFill>
                <a:latin typeface="Book Antiqua" panose="02040602050305030304" pitchFamily="18" charset="0"/>
              </a:rPr>
              <a:t>Legislazione del Lavoro-</a:t>
            </a:r>
            <a:r>
              <a:rPr lang="it-IT" b="0" i="1" dirty="0" smtClean="0">
                <a:solidFill>
                  <a:srgbClr val="000000"/>
                </a:solidFill>
                <a:latin typeface="Book Antiqua" panose="02040602050305030304" pitchFamily="18" charset="0"/>
              </a:rPr>
              <a:t>Lo Statuto del lavoratori</a:t>
            </a:r>
            <a:r>
              <a:rPr lang="it-IT" b="1" i="1" dirty="0" smtClean="0">
                <a:solidFill>
                  <a:srgbClr val="000000"/>
                </a:solidFill>
                <a:latin typeface="Book Antiqua" panose="02040602050305030304" pitchFamily="18" charset="0"/>
              </a:rPr>
              <a:t> </a:t>
            </a: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4</a:t>
            </a:fld>
            <a:endParaRPr lang="it-IT"/>
          </a:p>
        </p:txBody>
      </p:sp>
    </p:spTree>
    <p:extLst>
      <p:ext uri="{BB962C8B-B14F-4D97-AF65-F5344CB8AC3E}">
        <p14:creationId xmlns:p14="http://schemas.microsoft.com/office/powerpoint/2010/main" val="3624152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00" dirty="0" smtClean="0">
                <a:solidFill>
                  <a:srgbClr val="000000"/>
                </a:solidFill>
              </a:rPr>
              <a:t>Modulo:</a:t>
            </a:r>
            <a:r>
              <a:rPr lang="it-IT" sz="1200" baseline="0" dirty="0" smtClean="0">
                <a:solidFill>
                  <a:srgbClr val="000000"/>
                </a:solidFill>
              </a:rPr>
              <a:t> </a:t>
            </a:r>
            <a:r>
              <a:rPr lang="it-IT" b="1" i="1" dirty="0" smtClean="0">
                <a:solidFill>
                  <a:srgbClr val="000000"/>
                </a:solidFill>
                <a:latin typeface="Book Antiqua" panose="02040602050305030304" pitchFamily="18" charset="0"/>
              </a:rPr>
              <a:t>Legislazione</a:t>
            </a:r>
            <a:r>
              <a:rPr lang="it-IT" b="1" i="1" baseline="0" dirty="0" smtClean="0">
                <a:solidFill>
                  <a:srgbClr val="000000"/>
                </a:solidFill>
                <a:latin typeface="Book Antiqua" panose="02040602050305030304" pitchFamily="18" charset="0"/>
              </a:rPr>
              <a:t> del lavoro- </a:t>
            </a:r>
            <a:r>
              <a:rPr lang="it-IT" b="0" i="1" dirty="0" smtClean="0">
                <a:solidFill>
                  <a:srgbClr val="000000"/>
                </a:solidFill>
                <a:latin typeface="Book Antiqua" panose="02040602050305030304" pitchFamily="18" charset="0"/>
              </a:rPr>
              <a:t>Lo Statuto del lavoratori</a:t>
            </a:r>
            <a:endParaRPr lang="it-IT" b="1" i="1" dirty="0" smtClean="0">
              <a:solidFill>
                <a:srgbClr val="000000"/>
              </a:solidFill>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5</a:t>
            </a:fld>
            <a:endParaRPr lang="it-IT"/>
          </a:p>
        </p:txBody>
      </p:sp>
    </p:spTree>
    <p:extLst>
      <p:ext uri="{BB962C8B-B14F-4D97-AF65-F5344CB8AC3E}">
        <p14:creationId xmlns:p14="http://schemas.microsoft.com/office/powerpoint/2010/main" val="1673210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Lo Statuto del lavoratori</a:t>
            </a: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6</a:t>
            </a:fld>
            <a:endParaRPr lang="it-IT"/>
          </a:p>
        </p:txBody>
      </p:sp>
    </p:spTree>
    <p:extLst>
      <p:ext uri="{BB962C8B-B14F-4D97-AF65-F5344CB8AC3E}">
        <p14:creationId xmlns:p14="http://schemas.microsoft.com/office/powerpoint/2010/main" val="630386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Lo Statuto del lavoratori</a:t>
            </a: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p:txBody>
      </p:sp>
      <p:sp>
        <p:nvSpPr>
          <p:cNvPr id="4" name="Segnaposto numero diapositiva 3"/>
          <p:cNvSpPr>
            <a:spLocks noGrp="1"/>
          </p:cNvSpPr>
          <p:nvPr>
            <p:ph type="sldNum" sz="quarter" idx="10"/>
          </p:nvPr>
        </p:nvSpPr>
        <p:spPr/>
        <p:txBody>
          <a:bodyPr/>
          <a:lstStyle/>
          <a:p>
            <a:fld id="{FF53ED80-18A9-4EBF-85C0-66B1B1BD402A}" type="slidenum">
              <a:rPr lang="it-IT" smtClean="0"/>
              <a:pPr/>
              <a:t>7</a:t>
            </a:fld>
            <a:endParaRPr lang="it-IT"/>
          </a:p>
        </p:txBody>
      </p:sp>
    </p:spTree>
    <p:extLst>
      <p:ext uri="{BB962C8B-B14F-4D97-AF65-F5344CB8AC3E}">
        <p14:creationId xmlns:p14="http://schemas.microsoft.com/office/powerpoint/2010/main" val="1088718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Lo Statuto del lavoratori</a:t>
            </a: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8</a:t>
            </a:fld>
            <a:endParaRPr lang="it-IT"/>
          </a:p>
        </p:txBody>
      </p:sp>
    </p:spTree>
    <p:extLst>
      <p:ext uri="{BB962C8B-B14F-4D97-AF65-F5344CB8AC3E}">
        <p14:creationId xmlns:p14="http://schemas.microsoft.com/office/powerpoint/2010/main" val="2415975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Lo Statuto del lavoratori</a:t>
            </a: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9</a:t>
            </a:fld>
            <a:endParaRPr lang="it-IT"/>
          </a:p>
        </p:txBody>
      </p:sp>
    </p:spTree>
    <p:extLst>
      <p:ext uri="{BB962C8B-B14F-4D97-AF65-F5344CB8AC3E}">
        <p14:creationId xmlns:p14="http://schemas.microsoft.com/office/powerpoint/2010/main" val="2577922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11527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3512745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3670766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375678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2437527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1389868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4008733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3470019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3762453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2817830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2899394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75D55F-D998-4648-972D-DD97A3478DA5}" type="slidenum">
              <a:rPr lang="it-IT" smtClean="0"/>
              <a:pPr/>
              <a:t>‹N›</a:t>
            </a:fld>
            <a:endParaRPr lang="it-IT"/>
          </a:p>
        </p:txBody>
      </p:sp>
    </p:spTree>
    <p:extLst>
      <p:ext uri="{BB962C8B-B14F-4D97-AF65-F5344CB8AC3E}">
        <p14:creationId xmlns:p14="http://schemas.microsoft.com/office/powerpoint/2010/main" val="2038896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4149" y="150126"/>
            <a:ext cx="11162731" cy="1091820"/>
          </a:xfrm>
        </p:spPr>
        <p:txBody>
          <a:bodyPr>
            <a:normAutofit/>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sz="3000" dirty="0">
              <a:latin typeface="Bauhaus 93" panose="04030905020B02020C02" pitchFamily="82" charset="0"/>
            </a:endParaRPr>
          </a:p>
        </p:txBody>
      </p:sp>
      <p:sp>
        <p:nvSpPr>
          <p:cNvPr id="3" name="Rettangolo 2"/>
          <p:cNvSpPr/>
          <p:nvPr/>
        </p:nvSpPr>
        <p:spPr>
          <a:xfrm>
            <a:off x="791570" y="1364777"/>
            <a:ext cx="10562230" cy="6190926"/>
          </a:xfrm>
          <a:prstGeom prst="rect">
            <a:avLst/>
          </a:prstGeom>
        </p:spPr>
        <p:txBody>
          <a:bodyPr wrap="square">
            <a:spAutoFit/>
          </a:bodyPr>
          <a:lstStyle/>
          <a:p>
            <a:pPr lvl="0" algn="ctr">
              <a:lnSpc>
                <a:spcPct val="107000"/>
              </a:lnSpc>
              <a:spcAft>
                <a:spcPts val="0"/>
              </a:spcAft>
            </a:pPr>
            <a:r>
              <a:rPr lang="it-IT" sz="24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LO STATUTO DEI LAVORATORI</a:t>
            </a:r>
          </a:p>
          <a:p>
            <a:pPr algn="ctr"/>
            <a:r>
              <a:rPr lang="it-IT" sz="2400" dirty="0" smtClean="0"/>
              <a:t>Legge 20 maggio 1970, n 300</a:t>
            </a:r>
          </a:p>
          <a:p>
            <a:pPr algn="ctr"/>
            <a:endParaRPr lang="it-IT" sz="2400" dirty="0"/>
          </a:p>
          <a:p>
            <a:pPr algn="just"/>
            <a:r>
              <a:rPr lang="it-IT" sz="2100" dirty="0"/>
              <a:t>Questa legge è molto importante anche perché fino al 1970 esistevano ancora nella Legislazione italiana (soprattutto nel Codice civile e nel Codice penale) norme emanate durante la dittatura fascista (e non abrogate) che di fatto limitavano la libertà sindacale e impedivano al sindacato di svolgere il proprio compito all’interno dei luoghi di lavoro, ed escludevano i lavoratori dipendenti, quando era al lavoro, da una serie di diritti fondamentali, come la libertà di espressione, la libertà di riunione e la libertà di associazione. </a:t>
            </a:r>
          </a:p>
          <a:p>
            <a:pPr algn="just"/>
            <a:r>
              <a:rPr lang="it-IT" sz="2100" dirty="0"/>
              <a:t>Lo Statuto dei Lavoratori (Legge nr. 300) venne approvato nel 1970 dopo un lunghissimo dibattito parlamentare.</a:t>
            </a:r>
          </a:p>
          <a:p>
            <a:pPr algn="just"/>
            <a:r>
              <a:rPr lang="it-IT" sz="2100" dirty="0"/>
              <a:t>Lo Statuto si applica solo nelle aziende industriali e commerciali che occupano più di 15 lavoratori dipendenti e nelle aziende agricole che occupano più di cinque lavoratori dipendenti. Illustriamo la parte più significativa.  Il </a:t>
            </a:r>
            <a:r>
              <a:rPr lang="it-IT" sz="2100" dirty="0" err="1"/>
              <a:t>Job’s</a:t>
            </a:r>
            <a:r>
              <a:rPr lang="it-IT" sz="2100" dirty="0"/>
              <a:t> </a:t>
            </a:r>
            <a:r>
              <a:rPr lang="it-IT" sz="2100" dirty="0" err="1"/>
              <a:t>act</a:t>
            </a:r>
            <a:r>
              <a:rPr lang="it-IT" sz="2100" dirty="0"/>
              <a:t> del 2015 ha, con non poche ed accese discussioni, modificato il dettato dell’art 18 che andremo ad evidenziare </a:t>
            </a:r>
            <a:r>
              <a:rPr lang="it-IT" sz="2100"/>
              <a:t>più </a:t>
            </a:r>
            <a:r>
              <a:rPr lang="it-IT" sz="2100" smtClean="0"/>
              <a:t>avanti.</a:t>
            </a:r>
            <a:endParaRPr lang="it-IT" sz="2100" dirty="0"/>
          </a:p>
          <a:p>
            <a:pPr lvl="0" algn="ctr">
              <a:lnSpc>
                <a:spcPct val="107000"/>
              </a:lnSpc>
              <a:spcAft>
                <a:spcPts val="0"/>
              </a:spcAft>
            </a:pPr>
            <a:endParaRPr lang="it-IT" sz="21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lvl="0" algn="ctr">
              <a:lnSpc>
                <a:spcPct val="107000"/>
              </a:lnSpc>
              <a:spcAft>
                <a:spcPts val="0"/>
              </a:spcAft>
            </a:pPr>
            <a:endParaRPr lang="it-IT" sz="21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endParaRPr lang="it-IT" sz="2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2"/>
          <p:cNvSpPr>
            <a:spLocks noChangeArrowheads="1"/>
          </p:cNvSpPr>
          <p:nvPr/>
        </p:nvSpPr>
        <p:spPr bwMode="auto">
          <a:xfrm>
            <a:off x="423080" y="1501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11976788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3" name="Rettangolo 2"/>
          <p:cNvSpPr/>
          <p:nvPr/>
        </p:nvSpPr>
        <p:spPr>
          <a:xfrm>
            <a:off x="1719618" y="1897039"/>
            <a:ext cx="8911988" cy="4534383"/>
          </a:xfrm>
          <a:prstGeom prst="rect">
            <a:avLst/>
          </a:prstGeom>
        </p:spPr>
        <p:txBody>
          <a:bodyPr wrap="square">
            <a:spAutoFit/>
          </a:bodyPr>
          <a:lstStyle/>
          <a:p>
            <a:pPr algn="just">
              <a:lnSpc>
                <a:spcPct val="107000"/>
              </a:lnSpc>
              <a:spcAft>
                <a:spcPts val="800"/>
              </a:spcAft>
            </a:pPr>
            <a:r>
              <a:rPr lang="it-IT" sz="2100" b="1" dirty="0">
                <a:latin typeface="Calibri" panose="020F0502020204030204" pitchFamily="34" charset="0"/>
                <a:ea typeface="Calibri" panose="020F0502020204030204" pitchFamily="34" charset="0"/>
                <a:cs typeface="Times New Roman" panose="02020603050405020304" pitchFamily="18" charset="0"/>
              </a:rPr>
              <a:t>Articolo 24 - Permessi non retribuiti, </a:t>
            </a:r>
            <a:r>
              <a:rPr lang="it-IT" sz="2100" dirty="0">
                <a:latin typeface="Calibri" panose="020F0502020204030204" pitchFamily="34" charset="0"/>
                <a:ea typeface="Calibri" panose="020F0502020204030204" pitchFamily="34" charset="0"/>
                <a:cs typeface="Times New Roman" panose="02020603050405020304" pitchFamily="18" charset="0"/>
              </a:rPr>
              <a:t>riconosce ai rappresentanti sindacali aziendali almeno 8 giorni di permesso non retribuito all’anno per permettergli di partecipare a trattative, congressi o convegni sindacali.</a:t>
            </a:r>
          </a:p>
          <a:p>
            <a:pPr algn="just">
              <a:lnSpc>
                <a:spcPct val="107000"/>
              </a:lnSpc>
              <a:spcAft>
                <a:spcPts val="800"/>
              </a:spcAft>
            </a:pPr>
            <a:r>
              <a:rPr lang="it-IT" sz="2100" b="1" dirty="0">
                <a:latin typeface="Calibri" panose="020F0502020204030204" pitchFamily="34" charset="0"/>
                <a:ea typeface="Calibri" panose="020F0502020204030204" pitchFamily="34" charset="0"/>
                <a:cs typeface="Times New Roman" panose="02020603050405020304" pitchFamily="18" charset="0"/>
              </a:rPr>
              <a:t>Articolo 25 - Diritto d’affissione, </a:t>
            </a:r>
            <a:r>
              <a:rPr lang="it-IT" sz="2100" dirty="0">
                <a:latin typeface="Calibri" panose="020F0502020204030204" pitchFamily="34" charset="0"/>
                <a:ea typeface="Calibri" panose="020F0502020204030204" pitchFamily="34" charset="0"/>
                <a:cs typeface="Times New Roman" panose="02020603050405020304" pitchFamily="18" charset="0"/>
              </a:rPr>
              <a:t>riconosce alle	rappresentanze sindacali aziendali il diritto ad affiggere, su appositi spazi predisposti dal datore di lavoro e accessibili a tutti, manifesti, comunicati e note riguardanti l’attività sindacale.</a:t>
            </a:r>
          </a:p>
          <a:p>
            <a:pPr algn="just">
              <a:lnSpc>
                <a:spcPct val="107000"/>
              </a:lnSpc>
              <a:spcAft>
                <a:spcPts val="800"/>
              </a:spcAft>
            </a:pPr>
            <a:r>
              <a:rPr lang="it-IT" sz="2100" b="1" dirty="0">
                <a:latin typeface="Calibri" panose="020F0502020204030204" pitchFamily="34" charset="0"/>
                <a:ea typeface="Calibri" panose="020F0502020204030204" pitchFamily="34" charset="0"/>
                <a:cs typeface="Times New Roman" panose="02020603050405020304" pitchFamily="18" charset="0"/>
              </a:rPr>
              <a:t>Articolo 26 - Contributi sindacali, </a:t>
            </a:r>
            <a:r>
              <a:rPr lang="it-IT" sz="2100" dirty="0">
                <a:latin typeface="Calibri" panose="020F0502020204030204" pitchFamily="34" charset="0"/>
                <a:ea typeface="Calibri" panose="020F0502020204030204" pitchFamily="34" charset="0"/>
                <a:cs typeface="Times New Roman" panose="02020603050405020304" pitchFamily="18" charset="0"/>
              </a:rPr>
              <a:t>sancisce il diritto di raccogliere i contributi destinati al sindacato e di svolgere proselitismo sindacale nei luoghi di lavoro.</a:t>
            </a:r>
          </a:p>
          <a:p>
            <a:pPr algn="just">
              <a:lnSpc>
                <a:spcPct val="107000"/>
              </a:lnSpc>
              <a:spcAft>
                <a:spcPts val="800"/>
              </a:spcAft>
            </a:pPr>
            <a:r>
              <a:rPr lang="it-IT" sz="2100" b="1" dirty="0">
                <a:latin typeface="Calibri" panose="020F0502020204030204" pitchFamily="34" charset="0"/>
                <a:ea typeface="Calibri" panose="020F0502020204030204" pitchFamily="34" charset="0"/>
                <a:cs typeface="Times New Roman" panose="02020603050405020304" pitchFamily="18" charset="0"/>
              </a:rPr>
              <a:t>Articolo 27 - Locali delle rappresentanze sindacali aziendali, </a:t>
            </a:r>
            <a:r>
              <a:rPr lang="it-IT" sz="2100" dirty="0">
                <a:latin typeface="Calibri" panose="020F0502020204030204" pitchFamily="34" charset="0"/>
                <a:ea typeface="Calibri" panose="020F0502020204030204" pitchFamily="34" charset="0"/>
                <a:cs typeface="Times New Roman" panose="02020603050405020304" pitchFamily="18" charset="0"/>
              </a:rPr>
              <a:t>impone al datore di lavoro nelle aziende che abbiano almeno 200 dipendenti di mettere permanentemente a disposizione delle RSA dei locali in cui esse possano riunirsi e operare.</a:t>
            </a:r>
            <a:endParaRPr lang="it-IT" sz="2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2904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7" name="Rettangolo 6"/>
          <p:cNvSpPr/>
          <p:nvPr/>
        </p:nvSpPr>
        <p:spPr>
          <a:xfrm>
            <a:off x="1631851" y="1582341"/>
            <a:ext cx="9200271" cy="5262979"/>
          </a:xfrm>
          <a:prstGeom prst="rect">
            <a:avLst/>
          </a:prstGeom>
        </p:spPr>
        <p:txBody>
          <a:bodyPr wrap="square">
            <a:spAutoFit/>
          </a:bodyPr>
          <a:lstStyle/>
          <a:p>
            <a:r>
              <a:rPr lang="it-IT" sz="2400" b="1" dirty="0"/>
              <a:t>Titolo IV Disposizioni varie e </a:t>
            </a:r>
            <a:r>
              <a:rPr lang="it-IT" sz="2400" b="1" dirty="0" smtClean="0"/>
              <a:t>generali(</a:t>
            </a:r>
            <a:r>
              <a:rPr lang="it-IT" sz="2400" dirty="0" smtClean="0"/>
              <a:t> </a:t>
            </a:r>
            <a:r>
              <a:rPr lang="it-IT" sz="2400" dirty="0"/>
              <a:t>5 </a:t>
            </a:r>
            <a:r>
              <a:rPr lang="it-IT" sz="2400" dirty="0" smtClean="0"/>
              <a:t>articoli)</a:t>
            </a:r>
          </a:p>
          <a:p>
            <a:endParaRPr lang="it-IT" sz="2400" dirty="0"/>
          </a:p>
          <a:p>
            <a:r>
              <a:rPr lang="it-IT" sz="2400" dirty="0"/>
              <a:t>Articolo 28 - </a:t>
            </a:r>
            <a:r>
              <a:rPr lang="it-IT" sz="2400" b="1" dirty="0"/>
              <a:t>Sanzione della condotta </a:t>
            </a:r>
            <a:r>
              <a:rPr lang="it-IT" sz="2400" b="1" dirty="0" err="1"/>
              <a:t>anti¬sindacale</a:t>
            </a:r>
            <a:r>
              <a:rPr lang="it-IT" sz="2400" dirty="0"/>
              <a:t>, stabilisce una particolare procedura </a:t>
            </a:r>
            <a:r>
              <a:rPr lang="it-IT" sz="2400" dirty="0" err="1"/>
              <a:t>giu¬diziaria</a:t>
            </a:r>
            <a:r>
              <a:rPr lang="it-IT" sz="2400" dirty="0"/>
              <a:t> in sede civile e penale nei confronti dei datori di lavoro che compiano atti diretti a impedire o limitare l’esercizio della libertà, dell’attività sindacale o del diritto di sciopero </a:t>
            </a:r>
            <a:endParaRPr lang="it-IT" sz="2400" dirty="0" smtClean="0"/>
          </a:p>
          <a:p>
            <a:endParaRPr lang="it-IT" sz="2400" dirty="0"/>
          </a:p>
          <a:p>
            <a:r>
              <a:rPr lang="it-IT" sz="2400" dirty="0"/>
              <a:t>Articolo 29 - </a:t>
            </a:r>
            <a:r>
              <a:rPr lang="it-IT" sz="2400" b="1" dirty="0"/>
              <a:t>Funzionamento delle rappresentanze sindacali</a:t>
            </a:r>
            <a:r>
              <a:rPr lang="it-IT" sz="2400" dirty="0"/>
              <a:t>, precisa i limiti numerici di nomina dei rappresentanti sindacali all’interno di una specifica </a:t>
            </a:r>
            <a:r>
              <a:rPr lang="it-IT" sz="2400" dirty="0" smtClean="0"/>
              <a:t>azienda</a:t>
            </a:r>
          </a:p>
          <a:p>
            <a:endParaRPr lang="it-IT" sz="2400" dirty="0"/>
          </a:p>
          <a:p>
            <a:r>
              <a:rPr lang="it-IT" sz="2400" dirty="0"/>
              <a:t>Articolo 30 - </a:t>
            </a:r>
            <a:r>
              <a:rPr lang="it-IT" sz="2400" b="1" dirty="0"/>
              <a:t>Permessi per i dirigenti provinciali e nazionali</a:t>
            </a:r>
            <a:r>
              <a:rPr lang="it-IT" sz="2400" dirty="0"/>
              <a:t>, assegna ai contratti collettivi nazionali di lavoro la fissazione di un numero aggiuntivo di ore di permesso retribuito per questi dirigenti sindacali</a:t>
            </a:r>
          </a:p>
        </p:txBody>
      </p:sp>
    </p:spTree>
    <p:extLst>
      <p:ext uri="{BB962C8B-B14F-4D97-AF65-F5344CB8AC3E}">
        <p14:creationId xmlns:p14="http://schemas.microsoft.com/office/powerpoint/2010/main" val="30497134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a:solidFill>
                  <a:srgbClr val="000000"/>
                </a:solidFill>
                <a:latin typeface="Bauhaus 93" pitchFamily="82"/>
              </a:rPr>
              <a:t> 2015/2016 </a:t>
            </a:r>
            <a:br>
              <a:rPr lang="it-IT" sz="1800">
                <a:solidFill>
                  <a:srgbClr val="000000"/>
                </a:solidFill>
                <a:latin typeface="Bauhaus 93" pitchFamily="82"/>
              </a:rPr>
            </a:br>
            <a:r>
              <a:rPr lang="it-IT" sz="1800">
                <a:solidFill>
                  <a:srgbClr val="000000"/>
                </a:solidFill>
                <a:latin typeface="Bauhaus 93" pitchFamily="82"/>
              </a:rPr>
              <a:t>a cura di Prof.sa Sabrina Monteleone</a:t>
            </a:r>
            <a:endParaRPr lang="it-IT" dirty="0"/>
          </a:p>
        </p:txBody>
      </p:sp>
      <p:sp>
        <p:nvSpPr>
          <p:cNvPr id="3" name="Rettangolo 2"/>
          <p:cNvSpPr/>
          <p:nvPr/>
        </p:nvSpPr>
        <p:spPr>
          <a:xfrm>
            <a:off x="1460310" y="2697550"/>
            <a:ext cx="9444251" cy="4129144"/>
          </a:xfrm>
          <a:prstGeom prst="rect">
            <a:avLst/>
          </a:prstGeom>
        </p:spPr>
        <p:txBody>
          <a:bodyPr wrap="square">
            <a:spAutoFit/>
          </a:bodyPr>
          <a:lstStyle/>
          <a:p>
            <a:pPr algn="just">
              <a:lnSpc>
                <a:spcPct val="107000"/>
              </a:lnSpc>
              <a:spcAft>
                <a:spcPts val="800"/>
              </a:spcAft>
            </a:pPr>
            <a:r>
              <a:rPr lang="it-IT" sz="2400" b="1" dirty="0">
                <a:latin typeface="Calibri" panose="020F0502020204030204" pitchFamily="34" charset="0"/>
                <a:ea typeface="Calibri" panose="020F0502020204030204" pitchFamily="34" charset="0"/>
                <a:cs typeface="Times New Roman" panose="02020603050405020304" pitchFamily="18" charset="0"/>
              </a:rPr>
              <a:t>Articolo 31 - Aspettativa dei lavoratori chiamati a funzioni pubbliche elettive </a:t>
            </a:r>
            <a:r>
              <a:rPr lang="it-IT" sz="2400" dirty="0">
                <a:latin typeface="Calibri" panose="020F0502020204030204" pitchFamily="34" charset="0"/>
                <a:ea typeface="Calibri" panose="020F0502020204030204" pitchFamily="34" charset="0"/>
                <a:cs typeface="Times New Roman" panose="02020603050405020304" pitchFamily="18" charset="0"/>
              </a:rPr>
              <a:t>o a ricoprire cariche sindacali provinciali e nazionali, stabilisce per questi lavoratori il diritto ad essere messi in aspettativa non retribuita con conser­vazione del posto di lavoro per tutta la durata del loro mandato elettivo</a:t>
            </a:r>
          </a:p>
          <a:p>
            <a:pPr algn="just">
              <a:lnSpc>
                <a:spcPct val="107000"/>
              </a:lnSpc>
              <a:spcAft>
                <a:spcPts val="800"/>
              </a:spcAft>
            </a:pPr>
            <a:r>
              <a:rPr lang="it-IT" sz="2400" b="1" dirty="0">
                <a:latin typeface="Calibri" panose="020F0502020204030204" pitchFamily="34" charset="0"/>
                <a:ea typeface="Calibri" panose="020F0502020204030204" pitchFamily="34" charset="0"/>
                <a:cs typeface="Times New Roman" panose="02020603050405020304" pitchFamily="18" charset="0"/>
              </a:rPr>
              <a:t>Articolo 32 - Permessi ai lavoratori chiamati a funzioni pubbliche elettive, </a:t>
            </a:r>
            <a:r>
              <a:rPr lang="it-IT" sz="2400" dirty="0" smtClean="0">
                <a:latin typeface="Calibri" panose="020F0502020204030204" pitchFamily="34" charset="0"/>
                <a:ea typeface="Calibri" panose="020F0502020204030204" pitchFamily="34" charset="0"/>
                <a:cs typeface="Times New Roman" panose="02020603050405020304" pitchFamily="18" charset="0"/>
              </a:rPr>
              <a:t>stabilisce </a:t>
            </a:r>
            <a:r>
              <a:rPr lang="it-IT" sz="2400" dirty="0">
                <a:latin typeface="Calibri" panose="020F0502020204030204" pitchFamily="34" charset="0"/>
                <a:ea typeface="Calibri" panose="020F0502020204030204" pitchFamily="34" charset="0"/>
                <a:cs typeface="Times New Roman" panose="02020603050405020304" pitchFamily="18" charset="0"/>
              </a:rPr>
              <a:t>che i lavoratori eletti in un consiglio comunale o provinciale che </a:t>
            </a:r>
            <a:r>
              <a:rPr lang="it-IT" sz="2400" u="sng" dirty="0">
                <a:latin typeface="Calibri" panose="020F0502020204030204" pitchFamily="34" charset="0"/>
                <a:ea typeface="Calibri" panose="020F0502020204030204" pitchFamily="34" charset="0"/>
                <a:cs typeface="Times New Roman" panose="02020603050405020304" pitchFamily="18" charset="0"/>
              </a:rPr>
              <a:t>non intendono andare in aspettativa non retribuita </a:t>
            </a:r>
            <a:r>
              <a:rPr lang="it-IT" sz="2400" dirty="0">
                <a:latin typeface="Calibri" panose="020F0502020204030204" pitchFamily="34" charset="0"/>
                <a:ea typeface="Calibri" panose="020F0502020204030204" pitchFamily="34" charset="0"/>
                <a:cs typeface="Times New Roman" panose="02020603050405020304" pitchFamily="18" charset="0"/>
              </a:rPr>
              <a:t>(Art. 31) possono godere delle ore di permesso retribuito indispensabili allo svolgimento del loro mandato elettivo</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0701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3" name="Rettangolo 2"/>
          <p:cNvSpPr/>
          <p:nvPr/>
        </p:nvSpPr>
        <p:spPr>
          <a:xfrm>
            <a:off x="709684" y="2567707"/>
            <a:ext cx="10644116" cy="4351832"/>
          </a:xfrm>
          <a:prstGeom prst="rect">
            <a:avLst/>
          </a:prstGeom>
        </p:spPr>
        <p:txBody>
          <a:bodyPr wrap="square">
            <a:spAutoFit/>
          </a:bodyPr>
          <a:lstStyle/>
          <a:p>
            <a:pPr lvl="0">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TITOLO PRIMO: Della libertà e dignità del lavoratore di 13 articoli:</a:t>
            </a:r>
          </a:p>
          <a:p>
            <a:pPr lvl="0">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Articolo 1 - </a:t>
            </a:r>
            <a:r>
              <a:rPr lang="it-IT" sz="2400" b="1" dirty="0">
                <a:latin typeface="Calibri" panose="020F0502020204030204" pitchFamily="34" charset="0"/>
                <a:ea typeface="Calibri" panose="020F0502020204030204" pitchFamily="34" charset="0"/>
                <a:cs typeface="Times New Roman" panose="02020603050405020304" pitchFamily="18" charset="0"/>
              </a:rPr>
              <a:t>Libertà di opinione</a:t>
            </a:r>
            <a:r>
              <a:rPr lang="it-IT" sz="2400" dirty="0">
                <a:latin typeface="Calibri" panose="020F0502020204030204" pitchFamily="34" charset="0"/>
                <a:ea typeface="Calibri" panose="020F0502020204030204" pitchFamily="34" charset="0"/>
                <a:cs typeface="Times New Roman" panose="02020603050405020304" pitchFamily="18" charset="0"/>
              </a:rPr>
              <a:t>, riconosce ai lavoratori, senza distinzione di opinioni politiche, sindacali e religiose, il diritto di manifestare liberamente il proprio	pensiero all’interno dei luoghi in cui essi lavorano. </a:t>
            </a:r>
          </a:p>
          <a:p>
            <a:pPr lvl="0">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Articolo 2 - </a:t>
            </a:r>
            <a:r>
              <a:rPr lang="it-IT" sz="2400" b="1" dirty="0">
                <a:latin typeface="Calibri" panose="020F0502020204030204" pitchFamily="34" charset="0"/>
                <a:ea typeface="Calibri" panose="020F0502020204030204" pitchFamily="34" charset="0"/>
                <a:cs typeface="Times New Roman" panose="02020603050405020304" pitchFamily="18" charset="0"/>
              </a:rPr>
              <a:t>Guardie giurate</a:t>
            </a:r>
            <a:r>
              <a:rPr lang="it-IT" sz="2400" dirty="0">
                <a:latin typeface="Calibri" panose="020F0502020204030204" pitchFamily="34" charset="0"/>
                <a:ea typeface="Calibri" panose="020F0502020204030204" pitchFamily="34" charset="0"/>
                <a:cs typeface="Times New Roman" panose="02020603050405020304" pitchFamily="18" charset="0"/>
              </a:rPr>
              <a:t>, impone al datore di lavoro di utilizzare questo tipo di personale solo per la tutela del patrimonio dell’azienda, vietandone l’utilizzazione per il controllo dell’attività lavorativa.</a:t>
            </a:r>
          </a:p>
          <a:p>
            <a:pPr lvl="0">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Articolo 3 - </a:t>
            </a:r>
            <a:r>
              <a:rPr lang="it-IT" sz="2400" b="1" dirty="0">
                <a:latin typeface="Calibri" panose="020F0502020204030204" pitchFamily="34" charset="0"/>
                <a:ea typeface="Calibri" panose="020F0502020204030204" pitchFamily="34" charset="0"/>
                <a:cs typeface="Times New Roman" panose="02020603050405020304" pitchFamily="18" charset="0"/>
              </a:rPr>
              <a:t>Personale di vigilanza</a:t>
            </a:r>
            <a:r>
              <a:rPr lang="it-IT" sz="2400" dirty="0">
                <a:latin typeface="Calibri" panose="020F0502020204030204" pitchFamily="34" charset="0"/>
                <a:ea typeface="Calibri" panose="020F0502020204030204" pitchFamily="34" charset="0"/>
                <a:cs typeface="Times New Roman" panose="02020603050405020304" pitchFamily="18" charset="0"/>
              </a:rPr>
              <a:t>, impone al datore di lavoro di comunicare ai lavoratori i nomi e le mansioni del personale addetto alla vigilanza dell’attività lavorativa</a:t>
            </a:r>
            <a:r>
              <a:rPr lang="it-IT" sz="2400" dirty="0" smtClean="0">
                <a:latin typeface="Calibri" panose="020F0502020204030204" pitchFamily="34" charset="0"/>
                <a:ea typeface="Calibri" panose="020F0502020204030204" pitchFamily="34" charset="0"/>
                <a:cs typeface="Times New Roman" panose="02020603050405020304" pitchFamily="18" charset="0"/>
              </a:rPr>
              <a:t>.</a:t>
            </a:r>
            <a:endParaRPr lang="it-IT"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3752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10905" y="296887"/>
            <a:ext cx="10515600" cy="835878"/>
          </a:xfrm>
        </p:spPr>
        <p:txBody>
          <a:bodyPr>
            <a:normAutofit fontScale="90000"/>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5" name="Rettangolo 4"/>
          <p:cNvSpPr/>
          <p:nvPr/>
        </p:nvSpPr>
        <p:spPr>
          <a:xfrm>
            <a:off x="1364776" y="1132765"/>
            <a:ext cx="9184942" cy="5434758"/>
          </a:xfrm>
          <a:prstGeom prst="rect">
            <a:avLst/>
          </a:prstGeom>
        </p:spPr>
        <p:txBody>
          <a:bodyPr wrap="square">
            <a:spAutoFit/>
          </a:bodyPr>
          <a:lstStyle/>
          <a:p>
            <a:pPr lvl="0">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Articolo 4- </a:t>
            </a:r>
            <a:r>
              <a:rPr lang="it-IT" sz="2400" b="1" dirty="0">
                <a:latin typeface="Calibri" panose="020F0502020204030204" pitchFamily="34" charset="0"/>
                <a:ea typeface="Calibri" panose="020F0502020204030204" pitchFamily="34" charset="0"/>
                <a:cs typeface="Times New Roman" panose="02020603050405020304" pitchFamily="18" charset="0"/>
              </a:rPr>
              <a:t>Impianti audiovisivi</a:t>
            </a:r>
            <a:r>
              <a:rPr lang="it-IT" sz="2400" dirty="0">
                <a:latin typeface="Calibri" panose="020F0502020204030204" pitchFamily="34" charset="0"/>
                <a:ea typeface="Calibri" panose="020F0502020204030204" pitchFamily="34" charset="0"/>
                <a:cs typeface="Times New Roman" panose="02020603050405020304" pitchFamily="18" charset="0"/>
              </a:rPr>
              <a:t>, vieta l’uso di impianti audiovisivi (come telecamere, microfoni, ecc.) per sorvegliare a distanza i lavoratori e impone ai datori di lavoro una particolare procedura per la installazione di tutti gli impianti di questo tipo in tutti gli altri casi.</a:t>
            </a:r>
          </a:p>
          <a:p>
            <a:pPr lvl="0">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Articolo 5 - </a:t>
            </a:r>
            <a:r>
              <a:rPr lang="it-IT" sz="2400" b="1" dirty="0">
                <a:latin typeface="Calibri" panose="020F0502020204030204" pitchFamily="34" charset="0"/>
                <a:ea typeface="Calibri" panose="020F0502020204030204" pitchFamily="34" charset="0"/>
                <a:cs typeface="Times New Roman" panose="02020603050405020304" pitchFamily="18" charset="0"/>
              </a:rPr>
              <a:t>Accertamenti sanitari</a:t>
            </a:r>
            <a:r>
              <a:rPr lang="it-IT" sz="2400" dirty="0">
                <a:latin typeface="Calibri" panose="020F0502020204030204" pitchFamily="34" charset="0"/>
                <a:ea typeface="Calibri" panose="020F0502020204030204" pitchFamily="34" charset="0"/>
                <a:cs typeface="Times New Roman" panose="02020603050405020304" pitchFamily="18" charset="0"/>
              </a:rPr>
              <a:t>, vieta al datore di lavoro di eseguire controlli diretti volti ad accertare la presenza di una malattia o di un infortunio del proprio dipendente e stabilisce che tali controlli possono essere effettuati solo attraverso i servizi ispettivi degli istituti assistenziali e previdenziali pubblici (</a:t>
            </a:r>
            <a:r>
              <a:rPr lang="it-IT" sz="2400" dirty="0" err="1">
                <a:latin typeface="Calibri" panose="020F0502020204030204" pitchFamily="34" charset="0"/>
                <a:ea typeface="Calibri" panose="020F0502020204030204" pitchFamily="34" charset="0"/>
                <a:cs typeface="Times New Roman" panose="02020603050405020304" pitchFamily="18" charset="0"/>
              </a:rPr>
              <a:t>csd</a:t>
            </a:r>
            <a:r>
              <a:rPr lang="it-IT" sz="2400" dirty="0">
                <a:latin typeface="Calibri" panose="020F0502020204030204" pitchFamily="34" charset="0"/>
                <a:ea typeface="Calibri" panose="020F0502020204030204" pitchFamily="34" charset="0"/>
                <a:cs typeface="Times New Roman" panose="02020603050405020304" pitchFamily="18" charset="0"/>
              </a:rPr>
              <a:t>. “visita fiscale</a:t>
            </a:r>
            <a:r>
              <a:rPr lang="it-IT" sz="2400" dirty="0" smtClean="0">
                <a:latin typeface="Calibri" panose="020F0502020204030204" pitchFamily="34" charset="0"/>
                <a:ea typeface="Calibri" panose="020F0502020204030204" pitchFamily="34" charset="0"/>
                <a:cs typeface="Times New Roman" panose="02020603050405020304" pitchFamily="18" charset="0"/>
              </a:rPr>
              <a:t>”).</a:t>
            </a:r>
          </a:p>
          <a:p>
            <a:pPr lvl="0">
              <a:lnSpc>
                <a:spcPct val="107000"/>
              </a:lnSpc>
              <a:spcAft>
                <a:spcPts val="800"/>
              </a:spcAft>
            </a:pPr>
            <a:r>
              <a:rPr lang="it-IT" sz="2400" b="1" dirty="0" smtClean="0">
                <a:latin typeface="Calibri" panose="020F0502020204030204" pitchFamily="34" charset="0"/>
                <a:ea typeface="Calibri" panose="020F0502020204030204" pitchFamily="34" charset="0"/>
                <a:cs typeface="Times New Roman" panose="02020603050405020304" pitchFamily="18" charset="0"/>
              </a:rPr>
              <a:t>Articolo </a:t>
            </a:r>
            <a:r>
              <a:rPr lang="it-IT" sz="2400" b="1" dirty="0">
                <a:latin typeface="Calibri" panose="020F0502020204030204" pitchFamily="34" charset="0"/>
                <a:ea typeface="Calibri" panose="020F0502020204030204" pitchFamily="34" charset="0"/>
                <a:cs typeface="Times New Roman" panose="02020603050405020304" pitchFamily="18" charset="0"/>
              </a:rPr>
              <a:t>6</a:t>
            </a:r>
            <a:r>
              <a:rPr lang="it-IT" sz="2400" dirty="0">
                <a:latin typeface="Calibri" panose="020F0502020204030204" pitchFamily="34" charset="0"/>
                <a:ea typeface="Calibri" panose="020F0502020204030204" pitchFamily="34" charset="0"/>
                <a:cs typeface="Times New Roman" panose="02020603050405020304" pitchFamily="18" charset="0"/>
              </a:rPr>
              <a:t>- </a:t>
            </a:r>
            <a:r>
              <a:rPr lang="it-IT" sz="2400" b="1" dirty="0">
                <a:latin typeface="Calibri" panose="020F0502020204030204" pitchFamily="34" charset="0"/>
                <a:ea typeface="Calibri" panose="020F0502020204030204" pitchFamily="34" charset="0"/>
                <a:cs typeface="Times New Roman" panose="02020603050405020304" pitchFamily="18" charset="0"/>
              </a:rPr>
              <a:t>Visite personali di controllo</a:t>
            </a:r>
            <a:r>
              <a:rPr lang="it-IT" sz="2400" dirty="0">
                <a:latin typeface="Calibri" panose="020F0502020204030204" pitchFamily="34" charset="0"/>
                <a:ea typeface="Calibri" panose="020F0502020204030204" pitchFamily="34" charset="0"/>
                <a:cs typeface="Times New Roman" panose="02020603050405020304" pitchFamily="18" charset="0"/>
              </a:rPr>
              <a:t>, vieta l’effettuazione di perquisizioni personali se non quelle indispensabili ai fini della tutela del patrimonio aziendale e impone le modalità con cui anche queste devono essere effettuate. </a:t>
            </a:r>
          </a:p>
        </p:txBody>
      </p:sp>
    </p:spTree>
    <p:extLst>
      <p:ext uri="{BB962C8B-B14F-4D97-AF65-F5344CB8AC3E}">
        <p14:creationId xmlns:p14="http://schemas.microsoft.com/office/powerpoint/2010/main" val="57314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986003"/>
          </a:xfrm>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6" name="Rettangolo 5"/>
          <p:cNvSpPr/>
          <p:nvPr/>
        </p:nvSpPr>
        <p:spPr>
          <a:xfrm>
            <a:off x="1442113" y="1351128"/>
            <a:ext cx="9307773" cy="5039585"/>
          </a:xfrm>
          <a:prstGeom prst="rect">
            <a:avLst/>
          </a:prstGeom>
        </p:spPr>
        <p:txBody>
          <a:bodyPr wrap="square">
            <a:spAutoFit/>
          </a:bodyPr>
          <a:lstStyle/>
          <a:p>
            <a:pPr>
              <a:lnSpc>
                <a:spcPct val="107000"/>
              </a:lnSpc>
              <a:spcAft>
                <a:spcPts val="800"/>
              </a:spcAft>
            </a:pPr>
            <a:r>
              <a:rPr lang="it-IT" sz="2400" b="1" dirty="0">
                <a:latin typeface="Calibri" panose="020F0502020204030204" pitchFamily="34" charset="0"/>
                <a:ea typeface="Calibri" panose="020F0502020204030204" pitchFamily="34" charset="0"/>
                <a:cs typeface="Times New Roman" panose="02020603050405020304" pitchFamily="18" charset="0"/>
              </a:rPr>
              <a:t>Articolo 7</a:t>
            </a:r>
            <a:r>
              <a:rPr lang="it-IT" sz="2400" dirty="0">
                <a:latin typeface="Calibri" panose="020F0502020204030204" pitchFamily="34" charset="0"/>
                <a:ea typeface="Calibri" panose="020F0502020204030204" pitchFamily="34" charset="0"/>
                <a:cs typeface="Times New Roman" panose="02020603050405020304" pitchFamily="18" charset="0"/>
              </a:rPr>
              <a:t> - </a:t>
            </a:r>
            <a:r>
              <a:rPr lang="it-IT" sz="2400" b="1" dirty="0">
                <a:latin typeface="Calibri" panose="020F0502020204030204" pitchFamily="34" charset="0"/>
                <a:ea typeface="Calibri" panose="020F0502020204030204" pitchFamily="34" charset="0"/>
                <a:cs typeface="Times New Roman" panose="02020603050405020304" pitchFamily="18" charset="0"/>
              </a:rPr>
              <a:t>Sanzioni disciplinari</a:t>
            </a:r>
            <a:r>
              <a:rPr lang="it-IT" sz="2400" dirty="0">
                <a:latin typeface="Calibri" panose="020F0502020204030204" pitchFamily="34" charset="0"/>
                <a:ea typeface="Calibri" panose="020F0502020204030204" pitchFamily="34" charset="0"/>
                <a:cs typeface="Times New Roman" panose="02020603050405020304" pitchFamily="18" charset="0"/>
              </a:rPr>
              <a:t>, regola in linea generale la procedura e le modalità con cui possono essere inflitte le sanzioni disciplinari (richiamo orale e scritto, multa, sospensione dal lavoro e licenziamento). </a:t>
            </a:r>
          </a:p>
          <a:p>
            <a:pPr>
              <a:lnSpc>
                <a:spcPct val="107000"/>
              </a:lnSpc>
              <a:spcAft>
                <a:spcPts val="800"/>
              </a:spcAft>
            </a:pPr>
            <a:r>
              <a:rPr lang="it-IT" sz="2400" b="1" dirty="0">
                <a:latin typeface="Calibri" panose="020F0502020204030204" pitchFamily="34" charset="0"/>
                <a:ea typeface="Calibri" panose="020F0502020204030204" pitchFamily="34" charset="0"/>
                <a:cs typeface="Times New Roman" panose="02020603050405020304" pitchFamily="18" charset="0"/>
              </a:rPr>
              <a:t>Articolo 8</a:t>
            </a:r>
            <a:r>
              <a:rPr lang="it-IT" sz="2400" dirty="0">
                <a:latin typeface="Calibri" panose="020F0502020204030204" pitchFamily="34" charset="0"/>
                <a:ea typeface="Calibri" panose="020F0502020204030204" pitchFamily="34" charset="0"/>
                <a:cs typeface="Times New Roman" panose="02020603050405020304" pitchFamily="18" charset="0"/>
              </a:rPr>
              <a:t> - </a:t>
            </a:r>
            <a:r>
              <a:rPr lang="it-IT" sz="2400" b="1" dirty="0">
                <a:latin typeface="Calibri" panose="020F0502020204030204" pitchFamily="34" charset="0"/>
                <a:ea typeface="Calibri" panose="020F0502020204030204" pitchFamily="34" charset="0"/>
                <a:cs typeface="Times New Roman" panose="02020603050405020304" pitchFamily="18" charset="0"/>
              </a:rPr>
              <a:t>Divieto di indagini sulle opinioni</a:t>
            </a:r>
            <a:r>
              <a:rPr lang="it-IT" sz="2400" dirty="0">
                <a:latin typeface="Calibri" panose="020F0502020204030204" pitchFamily="34" charset="0"/>
                <a:ea typeface="Calibri" panose="020F0502020204030204" pitchFamily="34" charset="0"/>
                <a:cs typeface="Times New Roman" panose="02020603050405020304" pitchFamily="18" charset="0"/>
              </a:rPr>
              <a:t>, vieta al datore di lavoro di svolgere indagini allo scopo di accertare gli orientamenti politici, religiosi o sindacali del lavoratore fin dai colloqui preliminari all’assunzione e a maggior ragione dopo di essa.  </a:t>
            </a:r>
          </a:p>
          <a:p>
            <a:pPr>
              <a:lnSpc>
                <a:spcPct val="107000"/>
              </a:lnSpc>
              <a:spcAft>
                <a:spcPts val="800"/>
              </a:spcAft>
            </a:pPr>
            <a:r>
              <a:rPr lang="it-IT" sz="2400" b="1" dirty="0">
                <a:latin typeface="Calibri" panose="020F0502020204030204" pitchFamily="34" charset="0"/>
                <a:ea typeface="Calibri" panose="020F0502020204030204" pitchFamily="34" charset="0"/>
                <a:cs typeface="Times New Roman" panose="02020603050405020304" pitchFamily="18" charset="0"/>
              </a:rPr>
              <a:t>Articolo 9</a:t>
            </a:r>
            <a:r>
              <a:rPr lang="it-IT" sz="2400" dirty="0">
                <a:latin typeface="Calibri" panose="020F0502020204030204" pitchFamily="34" charset="0"/>
                <a:ea typeface="Calibri" panose="020F0502020204030204" pitchFamily="34" charset="0"/>
                <a:cs typeface="Times New Roman" panose="02020603050405020304" pitchFamily="18" charset="0"/>
              </a:rPr>
              <a:t> - </a:t>
            </a:r>
            <a:r>
              <a:rPr lang="it-IT" sz="2400" b="1" dirty="0">
                <a:latin typeface="Calibri" panose="020F0502020204030204" pitchFamily="34" charset="0"/>
                <a:ea typeface="Calibri" panose="020F0502020204030204" pitchFamily="34" charset="0"/>
                <a:cs typeface="Times New Roman" panose="02020603050405020304" pitchFamily="18" charset="0"/>
              </a:rPr>
              <a:t>Tutela della salute e dell’integrità fisica</a:t>
            </a:r>
            <a:r>
              <a:rPr lang="it-IT" sz="2400" dirty="0">
                <a:latin typeface="Calibri" panose="020F0502020204030204" pitchFamily="34" charset="0"/>
                <a:ea typeface="Calibri" panose="020F0502020204030204" pitchFamily="34" charset="0"/>
                <a:cs typeface="Times New Roman" panose="02020603050405020304" pitchFamily="18" charset="0"/>
              </a:rPr>
              <a:t>, sancisce il diritto dei lavoratori a far controllare da esperti di propria fiducia l’applicazione delle norme di sicurezza. In applicazione di tale norma è in vigore la Legge 81/08 che prevede l’elezione nei luoghi di lavoro di Rappresentanti dei lavoratori per la sicurezza (RLS). </a:t>
            </a:r>
          </a:p>
        </p:txBody>
      </p:sp>
    </p:spTree>
    <p:extLst>
      <p:ext uri="{BB962C8B-B14F-4D97-AF65-F5344CB8AC3E}">
        <p14:creationId xmlns:p14="http://schemas.microsoft.com/office/powerpoint/2010/main" val="1687357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3" name="Rettangolo 2"/>
          <p:cNvSpPr/>
          <p:nvPr/>
        </p:nvSpPr>
        <p:spPr>
          <a:xfrm>
            <a:off x="838200" y="2839416"/>
            <a:ext cx="10515600" cy="470000"/>
          </a:xfrm>
          <a:prstGeom prst="rect">
            <a:avLst/>
          </a:prstGeom>
        </p:spPr>
        <p:txBody>
          <a:bodyPr wrap="square">
            <a:spAutoFit/>
          </a:bodyPr>
          <a:lstStyle/>
          <a:p>
            <a:pPr lvl="0" algn="just">
              <a:lnSpc>
                <a:spcPct val="107000"/>
              </a:lnSpc>
              <a:spcAft>
                <a:spcPts val="0"/>
              </a:spcAft>
            </a:pPr>
            <a:r>
              <a:rPr lang="it-IT" sz="24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ttangolo 3"/>
          <p:cNvSpPr/>
          <p:nvPr/>
        </p:nvSpPr>
        <p:spPr>
          <a:xfrm>
            <a:off x="1501253" y="1405719"/>
            <a:ext cx="9539785" cy="5455981"/>
          </a:xfrm>
          <a:prstGeom prst="rect">
            <a:avLst/>
          </a:prstGeom>
        </p:spPr>
        <p:txBody>
          <a:bodyPr wrap="square">
            <a:spAutoFit/>
          </a:bodyPr>
          <a:lstStyle/>
          <a:p>
            <a:pPr>
              <a:lnSpc>
                <a:spcPct val="107000"/>
              </a:lnSpc>
              <a:spcAft>
                <a:spcPts val="800"/>
              </a:spcAft>
            </a:pPr>
            <a:r>
              <a:rPr lang="it-IT" sz="2200" b="1" dirty="0">
                <a:latin typeface="Calibri" panose="020F0502020204030204" pitchFamily="34" charset="0"/>
                <a:ea typeface="Calibri" panose="020F0502020204030204" pitchFamily="34" charset="0"/>
                <a:cs typeface="Times New Roman" panose="02020603050405020304" pitchFamily="18" charset="0"/>
              </a:rPr>
              <a:t>Articolo 10 -</a:t>
            </a:r>
            <a:r>
              <a:rPr lang="it-IT" sz="2200" dirty="0">
                <a:latin typeface="Calibri" panose="020F0502020204030204" pitchFamily="34" charset="0"/>
                <a:ea typeface="Calibri" panose="020F0502020204030204" pitchFamily="34" charset="0"/>
                <a:cs typeface="Times New Roman" panose="02020603050405020304" pitchFamily="18" charset="0"/>
              </a:rPr>
              <a:t> </a:t>
            </a:r>
            <a:r>
              <a:rPr lang="it-IT" sz="2200" b="1" dirty="0">
                <a:latin typeface="Calibri" panose="020F0502020204030204" pitchFamily="34" charset="0"/>
                <a:ea typeface="Calibri" panose="020F0502020204030204" pitchFamily="34" charset="0"/>
                <a:cs typeface="Times New Roman" panose="02020603050405020304" pitchFamily="18" charset="0"/>
              </a:rPr>
              <a:t>Lavoratori studenti</a:t>
            </a:r>
            <a:r>
              <a:rPr lang="it-IT" sz="2200" dirty="0">
                <a:latin typeface="Calibri" panose="020F0502020204030204" pitchFamily="34" charset="0"/>
                <a:ea typeface="Calibri" panose="020F0502020204030204" pitchFamily="34" charset="0"/>
                <a:cs typeface="Times New Roman" panose="02020603050405020304" pitchFamily="18" charset="0"/>
              </a:rPr>
              <a:t>, stabilisce il diritto a particolari permessi e turni di lavoro per i lavoratori che frequentano corsi di istruzione e formazione professionale. </a:t>
            </a:r>
          </a:p>
          <a:p>
            <a:pPr>
              <a:lnSpc>
                <a:spcPct val="107000"/>
              </a:lnSpc>
              <a:spcAft>
                <a:spcPts val="800"/>
              </a:spcAft>
            </a:pPr>
            <a:r>
              <a:rPr lang="it-IT" sz="2200" b="1" dirty="0">
                <a:latin typeface="Calibri" panose="020F0502020204030204" pitchFamily="34" charset="0"/>
                <a:ea typeface="Calibri" panose="020F0502020204030204" pitchFamily="34" charset="0"/>
                <a:cs typeface="Times New Roman" panose="02020603050405020304" pitchFamily="18" charset="0"/>
              </a:rPr>
              <a:t>Articolo 11</a:t>
            </a:r>
            <a:r>
              <a:rPr lang="it-IT" sz="2200" dirty="0">
                <a:latin typeface="Calibri" panose="020F0502020204030204" pitchFamily="34" charset="0"/>
                <a:ea typeface="Calibri" panose="020F0502020204030204" pitchFamily="34" charset="0"/>
                <a:cs typeface="Times New Roman" panose="02020603050405020304" pitchFamily="18" charset="0"/>
              </a:rPr>
              <a:t> - </a:t>
            </a:r>
            <a:r>
              <a:rPr lang="it-IT" sz="2200" b="1" dirty="0">
                <a:latin typeface="Calibri" panose="020F0502020204030204" pitchFamily="34" charset="0"/>
                <a:ea typeface="Calibri" panose="020F0502020204030204" pitchFamily="34" charset="0"/>
                <a:cs typeface="Times New Roman" panose="02020603050405020304" pitchFamily="18" charset="0"/>
              </a:rPr>
              <a:t>Attività culturali, ricreative, assistenziali e controllo sul servizio mensa</a:t>
            </a:r>
            <a:r>
              <a:rPr lang="it-IT" sz="2200" dirty="0">
                <a:latin typeface="Calibri" panose="020F0502020204030204" pitchFamily="34" charset="0"/>
                <a:ea typeface="Calibri" panose="020F0502020204030204" pitchFamily="34" charset="0"/>
                <a:cs typeface="Times New Roman" panose="02020603050405020304" pitchFamily="18" charset="0"/>
              </a:rPr>
              <a:t>, stabilisce che tali attività devono essere gestite da organismi formati a maggioranza dai rappresentanti dei lavoratori e il diritto dei rappresentanti sindacali di controllare la qualità del servizio di mensa, se presente. </a:t>
            </a:r>
          </a:p>
          <a:p>
            <a:pPr>
              <a:lnSpc>
                <a:spcPct val="107000"/>
              </a:lnSpc>
              <a:spcAft>
                <a:spcPts val="800"/>
              </a:spcAft>
            </a:pPr>
            <a:r>
              <a:rPr lang="it-IT" sz="2200" b="1" dirty="0">
                <a:latin typeface="Calibri" panose="020F0502020204030204" pitchFamily="34" charset="0"/>
                <a:ea typeface="Calibri" panose="020F0502020204030204" pitchFamily="34" charset="0"/>
                <a:cs typeface="Times New Roman" panose="02020603050405020304" pitchFamily="18" charset="0"/>
              </a:rPr>
              <a:t>Articolo 12</a:t>
            </a:r>
            <a:r>
              <a:rPr lang="it-IT" sz="2200" dirty="0">
                <a:latin typeface="Calibri" panose="020F0502020204030204" pitchFamily="34" charset="0"/>
                <a:ea typeface="Calibri" panose="020F0502020204030204" pitchFamily="34" charset="0"/>
                <a:cs typeface="Times New Roman" panose="02020603050405020304" pitchFamily="18" charset="0"/>
              </a:rPr>
              <a:t> - </a:t>
            </a:r>
            <a:r>
              <a:rPr lang="it-IT" sz="2200" b="1" dirty="0">
                <a:latin typeface="Calibri" panose="020F0502020204030204" pitchFamily="34" charset="0"/>
                <a:ea typeface="Calibri" panose="020F0502020204030204" pitchFamily="34" charset="0"/>
                <a:cs typeface="Times New Roman" panose="02020603050405020304" pitchFamily="18" charset="0"/>
              </a:rPr>
              <a:t>Istituti di patronato</a:t>
            </a:r>
            <a:r>
              <a:rPr lang="it-IT" sz="2200" dirty="0">
                <a:latin typeface="Calibri" panose="020F0502020204030204" pitchFamily="34" charset="0"/>
                <a:ea typeface="Calibri" panose="020F0502020204030204" pitchFamily="34" charset="0"/>
                <a:cs typeface="Times New Roman" panose="02020603050405020304" pitchFamily="18" charset="0"/>
              </a:rPr>
              <a:t>, riconosce a questi istituti del sindacato (che si occupano di salute, igiene del lavoro e pratiche previdenziali) il diritto di operare all’interno dei luoghi di lavoro. </a:t>
            </a:r>
          </a:p>
          <a:p>
            <a:pPr>
              <a:lnSpc>
                <a:spcPct val="107000"/>
              </a:lnSpc>
              <a:spcAft>
                <a:spcPts val="800"/>
              </a:spcAft>
            </a:pPr>
            <a:r>
              <a:rPr lang="it-IT" sz="2200" b="1" dirty="0">
                <a:latin typeface="Calibri" panose="020F0502020204030204" pitchFamily="34" charset="0"/>
                <a:ea typeface="Calibri" panose="020F0502020204030204" pitchFamily="34" charset="0"/>
                <a:cs typeface="Times New Roman" panose="02020603050405020304" pitchFamily="18" charset="0"/>
              </a:rPr>
              <a:t>Articolo 13</a:t>
            </a:r>
            <a:r>
              <a:rPr lang="it-IT" sz="2200" dirty="0">
                <a:latin typeface="Calibri" panose="020F0502020204030204" pitchFamily="34" charset="0"/>
                <a:ea typeface="Calibri" panose="020F0502020204030204" pitchFamily="34" charset="0"/>
                <a:cs typeface="Times New Roman" panose="02020603050405020304" pitchFamily="18" charset="0"/>
              </a:rPr>
              <a:t> - </a:t>
            </a:r>
            <a:r>
              <a:rPr lang="it-IT" sz="2200" b="1" dirty="0">
                <a:latin typeface="Calibri" panose="020F0502020204030204" pitchFamily="34" charset="0"/>
                <a:ea typeface="Calibri" panose="020F0502020204030204" pitchFamily="34" charset="0"/>
                <a:cs typeface="Times New Roman" panose="02020603050405020304" pitchFamily="18" charset="0"/>
              </a:rPr>
              <a:t>Mansioni del lavoratore</a:t>
            </a:r>
            <a:r>
              <a:rPr lang="it-IT" sz="2200" dirty="0">
                <a:latin typeface="Calibri" panose="020F0502020204030204" pitchFamily="34" charset="0"/>
                <a:ea typeface="Calibri" panose="020F0502020204030204" pitchFamily="34" charset="0"/>
                <a:cs typeface="Times New Roman" panose="02020603050405020304" pitchFamily="18" charset="0"/>
              </a:rPr>
              <a:t>, stabilisce che se un lavoratore viene impiegato in modo non occasionale a mansioni superiori rispetto a quelle indicate nel suo contratto di lavoro individuale gli vanno riconosciuti l’inquadramento e la retribuzione collegate a tali superiori mansioni (Art. 2103 Codice civile). </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6072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849526"/>
          </a:xfrm>
        </p:spPr>
        <p:txBody>
          <a:bodyPr>
            <a:normAutofit fontScale="90000"/>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4" name="Rettangolo 3"/>
          <p:cNvSpPr/>
          <p:nvPr/>
        </p:nvSpPr>
        <p:spPr>
          <a:xfrm>
            <a:off x="1555844" y="1364776"/>
            <a:ext cx="9280477" cy="5509200"/>
          </a:xfrm>
          <a:prstGeom prst="rect">
            <a:avLst/>
          </a:prstGeom>
        </p:spPr>
        <p:txBody>
          <a:bodyPr wrap="square">
            <a:spAutoFit/>
          </a:bodyPr>
          <a:lstStyle/>
          <a:p>
            <a:r>
              <a:rPr lang="it-IT" sz="2200" b="1" dirty="0"/>
              <a:t>Titolo II Della libertà sindacale </a:t>
            </a:r>
            <a:r>
              <a:rPr lang="it-IT" sz="2200" b="1" dirty="0" smtClean="0"/>
              <a:t>(</a:t>
            </a:r>
            <a:r>
              <a:rPr lang="it-IT" sz="2200" dirty="0" smtClean="0"/>
              <a:t> </a:t>
            </a:r>
            <a:r>
              <a:rPr lang="it-IT" sz="2200" dirty="0"/>
              <a:t>5 </a:t>
            </a:r>
            <a:r>
              <a:rPr lang="it-IT" sz="2200" dirty="0" smtClean="0"/>
              <a:t>articoli)</a:t>
            </a:r>
          </a:p>
          <a:p>
            <a:endParaRPr lang="it-IT" sz="2200" dirty="0"/>
          </a:p>
          <a:p>
            <a:r>
              <a:rPr lang="it-IT" sz="2200" dirty="0"/>
              <a:t>Articolo 14 - </a:t>
            </a:r>
            <a:r>
              <a:rPr lang="it-IT" sz="2200" b="1" dirty="0"/>
              <a:t>Diritto di associazione e di attività sindacale</a:t>
            </a:r>
            <a:r>
              <a:rPr lang="it-IT" sz="2200" dirty="0"/>
              <a:t>, garantisce a tutti i lavoratori di costituire all’interno dei luoghi di lavoro associazioni sindacali, di aderirvi e di svolgere attività sindacali.</a:t>
            </a:r>
          </a:p>
          <a:p>
            <a:r>
              <a:rPr lang="it-IT" sz="2200" dirty="0"/>
              <a:t>Articolo 15	- </a:t>
            </a:r>
            <a:r>
              <a:rPr lang="it-IT" sz="2200" b="1" dirty="0"/>
              <a:t>Atti discriminatori</a:t>
            </a:r>
            <a:r>
              <a:rPr lang="it-IT" sz="2200" dirty="0"/>
              <a:t>, stabilisce la nullità di ogni patto o accordo diretto a subordinare l’occupazione di una persona alla adesione (o non adesione) ad un sindacato nonché vieta di licenziare o discriminare in qualsiasi modo un lavoratore a causa della sua iscrizione a un sindacato, a un partito, a una determinata religione, o per la sua razza o sesso di appartenenza.</a:t>
            </a:r>
          </a:p>
          <a:p>
            <a:r>
              <a:rPr lang="it-IT" sz="2200" dirty="0"/>
              <a:t>Articolo 16 - </a:t>
            </a:r>
            <a:r>
              <a:rPr lang="it-IT" sz="2200" b="1" dirty="0"/>
              <a:t>Trattamenti economici collettivi discriminatori</a:t>
            </a:r>
            <a:r>
              <a:rPr lang="it-IT" sz="2200" dirty="0"/>
              <a:t>, vieta la concessione di trattamenti economici di maggior favore nei casi ricordati all’articolo 15.</a:t>
            </a:r>
          </a:p>
          <a:p>
            <a:r>
              <a:rPr lang="it-IT" sz="2200" dirty="0"/>
              <a:t>Articolo 17 - </a:t>
            </a:r>
            <a:r>
              <a:rPr lang="it-IT" sz="2200" b="1" dirty="0"/>
              <a:t>Sindacati di comodo</a:t>
            </a:r>
            <a:r>
              <a:rPr lang="it-IT" sz="2200" dirty="0"/>
              <a:t>, vieta ai datori di lavoro o alle loro associazioni di costituire o sostenere economicamente </a:t>
            </a:r>
            <a:r>
              <a:rPr lang="it-IT" sz="2200" dirty="0" smtClean="0"/>
              <a:t>associazioni </a:t>
            </a:r>
            <a:r>
              <a:rPr lang="it-IT" sz="2200" dirty="0"/>
              <a:t>sindacali di lavoratori dipendenti</a:t>
            </a:r>
            <a:r>
              <a:rPr lang="it-IT" dirty="0"/>
              <a:t>.</a:t>
            </a:r>
          </a:p>
        </p:txBody>
      </p:sp>
    </p:spTree>
    <p:extLst>
      <p:ext uri="{BB962C8B-B14F-4D97-AF65-F5344CB8AC3E}">
        <p14:creationId xmlns:p14="http://schemas.microsoft.com/office/powerpoint/2010/main" val="2182298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4" name="Rettangolo 3"/>
          <p:cNvSpPr/>
          <p:nvPr/>
        </p:nvSpPr>
        <p:spPr>
          <a:xfrm>
            <a:off x="1491175" y="2551837"/>
            <a:ext cx="9411287" cy="4154984"/>
          </a:xfrm>
          <a:prstGeom prst="rect">
            <a:avLst/>
          </a:prstGeom>
        </p:spPr>
        <p:txBody>
          <a:bodyPr wrap="square">
            <a:spAutoFit/>
          </a:bodyPr>
          <a:lstStyle/>
          <a:p>
            <a:pPr algn="just"/>
            <a:r>
              <a:rPr lang="it-IT" sz="2400" dirty="0"/>
              <a:t>Articolo 18 - </a:t>
            </a:r>
            <a:r>
              <a:rPr lang="it-IT" sz="2400" b="1" dirty="0">
                <a:solidFill>
                  <a:srgbClr val="FF0000"/>
                </a:solidFill>
              </a:rPr>
              <a:t>Reintegra nel posto di lavoro</a:t>
            </a:r>
            <a:r>
              <a:rPr lang="it-IT" sz="2400" dirty="0">
                <a:solidFill>
                  <a:srgbClr val="FF0000"/>
                </a:solidFill>
              </a:rPr>
              <a:t>, impone al datore di lavoro la riassunzione del lavoratore licenziato se un Giudice stabilisce con sentenza che tale licenziamento è avvenuto in mancanza di “giusta causa” o di “giustificato motivo”.(Modifiche del </a:t>
            </a:r>
            <a:r>
              <a:rPr lang="it-IT" sz="2400" dirty="0" err="1">
                <a:solidFill>
                  <a:srgbClr val="FF0000"/>
                </a:solidFill>
              </a:rPr>
              <a:t>Job’s</a:t>
            </a:r>
            <a:r>
              <a:rPr lang="it-IT" sz="2400" dirty="0">
                <a:solidFill>
                  <a:srgbClr val="FF0000"/>
                </a:solidFill>
              </a:rPr>
              <a:t> </a:t>
            </a:r>
            <a:r>
              <a:rPr lang="it-IT" sz="2400" dirty="0" err="1">
                <a:solidFill>
                  <a:srgbClr val="FF0000"/>
                </a:solidFill>
              </a:rPr>
              <a:t>Act</a:t>
            </a:r>
            <a:r>
              <a:rPr lang="it-IT" sz="2400" dirty="0" smtClean="0">
                <a:solidFill>
                  <a:srgbClr val="FF0000"/>
                </a:solidFill>
              </a:rPr>
              <a:t>).</a:t>
            </a:r>
          </a:p>
          <a:p>
            <a:pPr algn="just"/>
            <a:r>
              <a:rPr lang="it-IT" sz="2400" dirty="0" smtClean="0"/>
              <a:t>Il </a:t>
            </a:r>
            <a:r>
              <a:rPr lang="it-IT" sz="2400" dirty="0" err="1" smtClean="0"/>
              <a:t>Job’s</a:t>
            </a:r>
            <a:r>
              <a:rPr lang="it-IT" sz="2400" dirty="0" smtClean="0"/>
              <a:t> </a:t>
            </a:r>
            <a:r>
              <a:rPr lang="it-IT" sz="2400" dirty="0" err="1" smtClean="0"/>
              <a:t>Act</a:t>
            </a:r>
            <a:r>
              <a:rPr lang="it-IT" sz="2400" dirty="0" smtClean="0"/>
              <a:t> del 2015 ha confermato la previsione dell’art 18 solo nei casi di licenziamento discriminatorio, nullo o orale. Per gli altri licenziamenti, se il giudice li consideri illegittimi, il nuovo contratto a tutele crescenti,  non prevede più il reintegro nel posto di lavoro, ma un indennizzo monetario  da un minimo di 4 a un massimo di 24 mensilità relativamente agli anni di servizio. Ciò è applicabile anche in caso di licenziamenti collettivi.</a:t>
            </a:r>
            <a:endParaRPr lang="it-IT" sz="2400" dirty="0"/>
          </a:p>
          <a:p>
            <a:pPr algn="just"/>
            <a:endParaRPr lang="it-IT" sz="2400" dirty="0"/>
          </a:p>
        </p:txBody>
      </p:sp>
    </p:spTree>
    <p:extLst>
      <p:ext uri="{BB962C8B-B14F-4D97-AF65-F5344CB8AC3E}">
        <p14:creationId xmlns:p14="http://schemas.microsoft.com/office/powerpoint/2010/main" val="4289858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3" name="Rettangolo 2"/>
          <p:cNvSpPr/>
          <p:nvPr/>
        </p:nvSpPr>
        <p:spPr>
          <a:xfrm>
            <a:off x="1351128" y="1690688"/>
            <a:ext cx="9416956" cy="5039585"/>
          </a:xfrm>
          <a:prstGeom prst="rect">
            <a:avLst/>
          </a:prstGeom>
        </p:spPr>
        <p:txBody>
          <a:bodyPr wrap="square">
            <a:spAutoFit/>
          </a:bodyPr>
          <a:lstStyle/>
          <a:p>
            <a:pPr>
              <a:lnSpc>
                <a:spcPct val="107000"/>
              </a:lnSpc>
              <a:spcAft>
                <a:spcPts val="800"/>
              </a:spcAft>
            </a:pPr>
            <a:r>
              <a:rPr lang="it-IT" sz="2400" u="sng" dirty="0">
                <a:highlight>
                  <a:srgbClr val="FFFF00"/>
                </a:highlight>
                <a:latin typeface="Calibri" panose="020F0502020204030204" pitchFamily="34" charset="0"/>
                <a:ea typeface="Calibri" panose="020F0502020204030204" pitchFamily="34" charset="0"/>
                <a:cs typeface="Times New Roman" panose="02020603050405020304" pitchFamily="18" charset="0"/>
              </a:rPr>
              <a:t>Titolo III: Dell’attività sindacale </a:t>
            </a:r>
            <a:r>
              <a:rPr lang="it-IT" sz="2400" u="sng" dirty="0" smtClean="0">
                <a:highlight>
                  <a:srgbClr val="FFFF00"/>
                </a:highlight>
                <a:latin typeface="Calibri" panose="020F0502020204030204" pitchFamily="34" charset="0"/>
                <a:ea typeface="Calibri" panose="020F0502020204030204" pitchFamily="34" charset="0"/>
                <a:cs typeface="Times New Roman" panose="02020603050405020304" pitchFamily="18" charset="0"/>
              </a:rPr>
              <a:t>(9 articoli)</a:t>
            </a:r>
            <a:endParaRPr lang="it-IT"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Articolo </a:t>
            </a:r>
            <a:r>
              <a:rPr lang="it-IT" sz="2400" b="1" dirty="0">
                <a:latin typeface="Calibri" panose="020F0502020204030204" pitchFamily="34" charset="0"/>
                <a:ea typeface="Calibri" panose="020F0502020204030204" pitchFamily="34" charset="0"/>
                <a:cs typeface="Times New Roman" panose="02020603050405020304" pitchFamily="18" charset="0"/>
              </a:rPr>
              <a:t>19- Costituzione delle rappresentanze sindacali aziendali, </a:t>
            </a:r>
            <a:r>
              <a:rPr lang="it-IT" sz="2400" dirty="0">
                <a:latin typeface="Calibri" panose="020F0502020204030204" pitchFamily="34" charset="0"/>
                <a:ea typeface="Calibri" panose="020F0502020204030204" pitchFamily="34" charset="0"/>
                <a:cs typeface="Times New Roman" panose="02020603050405020304" pitchFamily="18" charset="0"/>
              </a:rPr>
              <a:t>sancisce  il	diritto di costituire all’interno dei luoghi di lavoro delle rappresentanze sindacali, che possono essere elettive o nominate dalle associazioni sindacali che firmano i contratti collettivi di lavoro che trovano applicazione all’interno dell’azienda. Viene poi stabilito il numero minimo di rappresentanti eleggibili, legato al numero dei dipendenti.</a:t>
            </a:r>
          </a:p>
          <a:p>
            <a:pPr>
              <a:lnSpc>
                <a:spcPct val="107000"/>
              </a:lnSpc>
              <a:spcAft>
                <a:spcPts val="800"/>
              </a:spcAft>
            </a:pPr>
            <a:r>
              <a:rPr lang="it-IT" sz="2400" b="1" dirty="0">
                <a:latin typeface="Calibri" panose="020F0502020204030204" pitchFamily="34" charset="0"/>
                <a:ea typeface="Calibri" panose="020F0502020204030204" pitchFamily="34" charset="0"/>
                <a:cs typeface="Times New Roman" panose="02020603050405020304" pitchFamily="18" charset="0"/>
              </a:rPr>
              <a:t>Articolo 20 - Assemblea, </a:t>
            </a:r>
            <a:r>
              <a:rPr lang="it-IT" sz="2400" dirty="0">
                <a:latin typeface="Calibri" panose="020F0502020204030204" pitchFamily="34" charset="0"/>
                <a:ea typeface="Calibri" panose="020F0502020204030204" pitchFamily="34" charset="0"/>
                <a:cs typeface="Times New Roman" panose="02020603050405020304" pitchFamily="18" charset="0"/>
              </a:rPr>
              <a:t>riconosce ai lavoratori il diritto di riunirsi in assemblea all’interno del luogo di lavoro in cui operano sia fuori dell’orario di lavoro che all’interno dell’orario di lavoro, in questo secondo caso per un numero di ore fissato dai contratti collettivi e comunque non inferiore a 10 ore all’anno.</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0223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3" name="Rettangolo 2"/>
          <p:cNvSpPr/>
          <p:nvPr/>
        </p:nvSpPr>
        <p:spPr>
          <a:xfrm>
            <a:off x="1351128" y="1310186"/>
            <a:ext cx="9376012" cy="4952638"/>
          </a:xfrm>
          <a:prstGeom prst="rect">
            <a:avLst/>
          </a:prstGeom>
        </p:spPr>
        <p:txBody>
          <a:bodyPr wrap="square">
            <a:spAutoFit/>
          </a:bodyPr>
          <a:lstStyle/>
          <a:p>
            <a:pPr>
              <a:lnSpc>
                <a:spcPct val="107000"/>
              </a:lnSpc>
              <a:spcAft>
                <a:spcPts val="800"/>
              </a:spcAft>
            </a:pPr>
            <a:endParaRPr lang="it-IT" sz="22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200" b="1" dirty="0" smtClean="0">
                <a:latin typeface="Calibri" panose="020F0502020204030204" pitchFamily="34" charset="0"/>
                <a:ea typeface="Calibri" panose="020F0502020204030204" pitchFamily="34" charset="0"/>
                <a:cs typeface="Times New Roman" panose="02020603050405020304" pitchFamily="18" charset="0"/>
              </a:rPr>
              <a:t>Articolo </a:t>
            </a:r>
            <a:r>
              <a:rPr lang="it-IT" sz="2200" b="1" dirty="0">
                <a:latin typeface="Calibri" panose="020F0502020204030204" pitchFamily="34" charset="0"/>
                <a:ea typeface="Calibri" panose="020F0502020204030204" pitchFamily="34" charset="0"/>
                <a:cs typeface="Times New Roman" panose="02020603050405020304" pitchFamily="18" charset="0"/>
              </a:rPr>
              <a:t>21 - Referendum, </a:t>
            </a:r>
            <a:r>
              <a:rPr lang="it-IT" sz="2200" dirty="0">
                <a:latin typeface="Calibri" panose="020F0502020204030204" pitchFamily="34" charset="0"/>
                <a:ea typeface="Calibri" panose="020F0502020204030204" pitchFamily="34" charset="0"/>
                <a:cs typeface="Times New Roman" panose="02020603050405020304" pitchFamily="18" charset="0"/>
              </a:rPr>
              <a:t>impone ai datori di lavoro l’obbligo di consentire lo svolgimento in azienda, fuori dell’orario di lavoro, di votazioni sulle materie che riguardano l’attività sindacale</a:t>
            </a:r>
            <a:r>
              <a:rPr lang="it-IT" sz="2200"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it-IT" sz="2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200" b="1" dirty="0">
                <a:latin typeface="Calibri" panose="020F0502020204030204" pitchFamily="34" charset="0"/>
                <a:ea typeface="Calibri" panose="020F0502020204030204" pitchFamily="34" charset="0"/>
                <a:cs typeface="Times New Roman" panose="02020603050405020304" pitchFamily="18" charset="0"/>
              </a:rPr>
              <a:t>Articolo 22 Trasferimento dei componenti delle RSA, </a:t>
            </a:r>
            <a:r>
              <a:rPr lang="it-IT" sz="2200" dirty="0">
                <a:latin typeface="Calibri" panose="020F0502020204030204" pitchFamily="34" charset="0"/>
                <a:ea typeface="Calibri" panose="020F0502020204030204" pitchFamily="34" charset="0"/>
                <a:cs typeface="Times New Roman" panose="02020603050405020304" pitchFamily="18" charset="0"/>
              </a:rPr>
              <a:t>vieta il trasferimento dei rappresentanti sindacali aziendali se non preceduto dal nulla osta del sindacato cui il rappresentante è </a:t>
            </a:r>
            <a:r>
              <a:rPr lang="it-IT" sz="2200">
                <a:latin typeface="Calibri" panose="020F0502020204030204" pitchFamily="34" charset="0"/>
                <a:ea typeface="Calibri" panose="020F0502020204030204" pitchFamily="34" charset="0"/>
                <a:cs typeface="Times New Roman" panose="02020603050405020304" pitchFamily="18" charset="0"/>
              </a:rPr>
              <a:t>iscritto</a:t>
            </a:r>
            <a:r>
              <a:rPr lang="it-IT" sz="2200" smtClean="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endParaRPr lang="it-IT" sz="2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200" b="1" dirty="0">
                <a:latin typeface="Calibri" panose="020F0502020204030204" pitchFamily="34" charset="0"/>
                <a:ea typeface="Calibri" panose="020F0502020204030204" pitchFamily="34" charset="0"/>
                <a:cs typeface="Times New Roman" panose="02020603050405020304" pitchFamily="18" charset="0"/>
              </a:rPr>
              <a:t>Articolo 23 - Permessi retribuiti, </a:t>
            </a:r>
            <a:r>
              <a:rPr lang="it-IT" sz="2200" dirty="0">
                <a:latin typeface="Calibri" panose="020F0502020204030204" pitchFamily="34" charset="0"/>
                <a:ea typeface="Calibri" panose="020F0502020204030204" pitchFamily="34" charset="0"/>
                <a:cs typeface="Times New Roman" panose="02020603050405020304" pitchFamily="18" charset="0"/>
              </a:rPr>
              <a:t>riconosce un certo numero di ore di permesso retribuito ai rappresentanti sindacali aziendali da utilizzarsi per svolgere i propri compiti.</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9332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1286</Words>
  <Application>Microsoft Office PowerPoint</Application>
  <PresentationFormat>Widescreen</PresentationFormat>
  <Paragraphs>88</Paragraphs>
  <Slides>12</Slides>
  <Notes>12</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12</vt:i4>
      </vt:variant>
    </vt:vector>
  </HeadingPairs>
  <TitlesOfParts>
    <vt:vector size="19" baseType="lpstr">
      <vt:lpstr>Arial</vt:lpstr>
      <vt:lpstr>Bauhaus 93</vt:lpstr>
      <vt:lpstr>Book Antiqua</vt:lpstr>
      <vt:lpstr>Calibri</vt:lpstr>
      <vt:lpstr>Calibri Light</vt:lpstr>
      <vt:lpstr>Times New Roman</vt:lpstr>
      <vt:lpstr>Tema di Office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User</dc:creator>
  <cp:lastModifiedBy>User</cp:lastModifiedBy>
  <cp:revision>16</cp:revision>
  <dcterms:created xsi:type="dcterms:W3CDTF">2016-02-06T13:52:38Z</dcterms:created>
  <dcterms:modified xsi:type="dcterms:W3CDTF">2016-05-08T16:58:58Z</dcterms:modified>
</cp:coreProperties>
</file>